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267" r:id="rId29"/>
    <p:sldId id="269" r:id="rId30"/>
    <p:sldId id="268" r:id="rId31"/>
    <p:sldId id="271" r:id="rId32"/>
    <p:sldId id="272" r:id="rId33"/>
    <p:sldId id="273" r:id="rId34"/>
    <p:sldId id="274" r:id="rId35"/>
    <p:sldId id="351" r:id="rId36"/>
    <p:sldId id="275" r:id="rId37"/>
    <p:sldId id="276" r:id="rId38"/>
    <p:sldId id="277" r:id="rId39"/>
    <p:sldId id="354" r:id="rId40"/>
    <p:sldId id="278" r:id="rId41"/>
    <p:sldId id="279" r:id="rId42"/>
    <p:sldId id="280" r:id="rId43"/>
    <p:sldId id="282" r:id="rId44"/>
    <p:sldId id="281" r:id="rId45"/>
    <p:sldId id="283" r:id="rId46"/>
    <p:sldId id="284" r:id="rId47"/>
    <p:sldId id="286" r:id="rId48"/>
    <p:sldId id="285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347" r:id="rId59"/>
    <p:sldId id="348" r:id="rId60"/>
    <p:sldId id="300" r:id="rId61"/>
    <p:sldId id="296" r:id="rId62"/>
    <p:sldId id="297" r:id="rId63"/>
    <p:sldId id="355" r:id="rId64"/>
    <p:sldId id="298" r:id="rId65"/>
    <p:sldId id="301" r:id="rId66"/>
    <p:sldId id="302" r:id="rId67"/>
    <p:sldId id="321" r:id="rId68"/>
    <p:sldId id="322" r:id="rId69"/>
    <p:sldId id="323" r:id="rId70"/>
    <p:sldId id="342" r:id="rId71"/>
    <p:sldId id="344" r:id="rId72"/>
    <p:sldId id="303" r:id="rId73"/>
    <p:sldId id="307" r:id="rId74"/>
    <p:sldId id="305" r:id="rId75"/>
    <p:sldId id="308" r:id="rId76"/>
    <p:sldId id="304" r:id="rId77"/>
    <p:sldId id="326" r:id="rId78"/>
    <p:sldId id="327" r:id="rId79"/>
    <p:sldId id="328" r:id="rId80"/>
    <p:sldId id="309" r:id="rId81"/>
    <p:sldId id="311" r:id="rId82"/>
    <p:sldId id="312" r:id="rId83"/>
    <p:sldId id="313" r:id="rId84"/>
    <p:sldId id="314" r:id="rId85"/>
    <p:sldId id="315" r:id="rId86"/>
    <p:sldId id="316" r:id="rId87"/>
    <p:sldId id="310" r:id="rId88"/>
    <p:sldId id="350" r:id="rId89"/>
    <p:sldId id="353" r:id="rId90"/>
    <p:sldId id="349" r:id="rId91"/>
    <p:sldId id="340" r:id="rId92"/>
    <p:sldId id="346" r:id="rId93"/>
    <p:sldId id="338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267"/>
            <p14:sldId id="269"/>
            <p14:sldId id="268"/>
            <p14:sldId id="271"/>
            <p14:sldId id="272"/>
            <p14:sldId id="273"/>
            <p14:sldId id="274"/>
            <p14:sldId id="351"/>
          </p14:sldIdLst>
        </p14:section>
        <p14:section name="Effective Display" id="{2075DBDC-F4DE-44AF-B617-877298E682F8}">
          <p14:sldIdLst>
            <p14:sldId id="275"/>
            <p14:sldId id="276"/>
            <p14:sldId id="277"/>
            <p14:sldId id="354"/>
            <p14:sldId id="278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34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  <p14:sldId id="309"/>
            <p14:sldId id="311"/>
            <p14:sldId id="312"/>
            <p14:sldId id="313"/>
            <p14:sldId id="314"/>
            <p14:sldId id="315"/>
            <p14:sldId id="316"/>
            <p14:sldId id="310"/>
            <p14:sldId id="350"/>
            <p14:sldId id="353"/>
            <p14:sldId id="349"/>
            <p14:sldId id="340"/>
            <p14:sldId id="34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90" autoAdjust="0"/>
  </p:normalViewPr>
  <p:slideViewPr>
    <p:cSldViewPr>
      <p:cViewPr varScale="1">
        <p:scale>
          <a:sx n="103" d="100"/>
          <a:sy n="103" d="100"/>
        </p:scale>
        <p:origin x="38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4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festival of the GRAPHIC, it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www.r-bloggers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ggplot2.org/book/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hyperlink" Target="http://docs.ggplot2.org/current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sape.inf.usi.ch/quick-reference/ggplot2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ocvis.co/" TargetMode="External"/><Relationship Id="rId3" Type="http://schemas.openxmlformats.org/officeDocument/2006/relationships/hyperlink" Target="http://www.cs.ubc.ca/~tmm/vadbook/" TargetMode="External"/><Relationship Id="rId7" Type="http://schemas.openxmlformats.org/officeDocument/2006/relationships/hyperlink" Target="http://www.visualcomplexity.com/vc/blo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hyperlink" Target="https://wilkelab.org/SDS375/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clauswilke.com/dataviz/" TargetMode="External"/><Relationship Id="rId9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0.gif"/><Relationship Id="rId4" Type="http://schemas.openxmlformats.org/officeDocument/2006/relationships/image" Target="../media/image2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hqEkyJDBho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>
              <a:spcBef>
                <a:spcPts val="0"/>
              </a:spcBef>
            </a:pPr>
            <a:r>
              <a:rPr lang="en-US"/>
              <a:t>     </a:t>
            </a:r>
            <a:r>
              <a:rPr lang="en-US" sz="220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@</a:t>
            </a:r>
            <a:r>
              <a:rPr lang="en-US" sz="2200" dirty="0" err="1">
                <a:solidFill>
                  <a:prstClr val="black">
                    <a:tint val="75000"/>
                  </a:prstClr>
                </a:solidFill>
              </a:rPr>
              <a:t>datavisFriendly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65" y="5501201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81150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029200" y="28956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Many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762000" y="1371600"/>
            <a:ext cx="7924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	</a:t>
            </a:r>
            <a:r>
              <a:rPr lang="en-US" altLang="en-US" sz="20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267200" y="1447800"/>
            <a:ext cx="44958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Graphs of model coefficients are often clearer than tables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communication goals &amp; 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</a:t>
            </a:r>
            <a:r>
              <a:rPr lang="en-US"/>
              <a:t>does it make </a:t>
            </a:r>
            <a:r>
              <a:rPr lang="en-US" dirty="0"/>
              <a:t>information as easy to understand </a:t>
            </a:r>
            <a:r>
              <a:rPr lang="en-US"/>
              <a:t>as possible?</a:t>
            </a: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04775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41808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419100"/>
            <a:ext cx="4051190" cy="1200329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Make comparisons </a:t>
            </a:r>
            <a:r>
              <a:rPr lang="en-US" sz="2400" i="1" dirty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1950839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18720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21166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so for the graphs using color or shape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understand and remember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Software tools for information visualization (mainly R)</a:t>
            </a:r>
          </a:p>
          <a:p>
            <a:r>
              <a:rPr lang="en-US" dirty="0"/>
              <a:t>Visualization in statistics: case studies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r>
              <a:rPr lang="en-US" dirty="0"/>
              <a:t>Human factors research: how to tell what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609600"/>
            <a:ext cx="7924800" cy="1200329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Showing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2098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FF000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information obfuscation: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4343393"/>
            <a:ext cx="595788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/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 of you will lead a brief discussion on one of the readings or sub-topics (~ 5-8 min.)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week,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Graphs: Good/Bad, Excellent/Evil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590800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15104" y="3886200"/>
            <a:ext cx="7865529" cy="1097280"/>
            <a:chOff x="440271" y="4267200"/>
            <a:chExt cx="7865529" cy="1097280"/>
          </a:xfrm>
        </p:grpSpPr>
        <p:pic>
          <p:nvPicPr>
            <p:cNvPr id="3" name="Picture 2" descr="C:\Dropbox\Documents\6135\images\books\Kosslyn-ElementsOfGraphDesign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71" y="4267200"/>
              <a:ext cx="725657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524000" y="4267200"/>
              <a:ext cx="6781800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Steven </a:t>
              </a:r>
              <a:r>
                <a:rPr lang="en-US" dirty="0" err="1"/>
                <a:t>Kosslyn</a:t>
              </a:r>
              <a:r>
                <a:rPr lang="en-US" dirty="0"/>
                <a:t>, </a:t>
              </a:r>
              <a:r>
                <a:rPr lang="en-US" i="1" dirty="0"/>
                <a:t>Elements of Graph Design</a:t>
              </a:r>
            </a:p>
            <a:p>
              <a:r>
                <a:rPr lang="en-US" sz="1400" dirty="0"/>
                <a:t>A cognitive psychologist looks at graphs and presents some do’s and don’ts. There are better books like this today.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8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9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10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Album de </a:t>
            </a:r>
            <a:r>
              <a:rPr lang="en-US" sz="1400" i="1" dirty="0" err="1"/>
              <a:t>Statistique</a:t>
            </a:r>
            <a:r>
              <a:rPr lang="en-US" sz="1400" i="1" dirty="0"/>
              <a:t> </a:t>
            </a:r>
            <a:r>
              <a:rPr lang="en-US" sz="1400" i="1" dirty="0" err="1"/>
              <a:t>Graphique</a:t>
            </a:r>
            <a:r>
              <a:rPr lang="en-US" sz="1400" dirty="0"/>
              <a:t>, 1885, plate 17.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76400"/>
            <a:ext cx="297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graphic uses pie charts to show the transport of different kinds of goods  to the ports of Paris and the principal maritime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size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sectors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places them in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7" y="27432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/>
              <a:t>Goal: show that workers were better off most recently (1810) than in the past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re-vision plots the ratio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50292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are a few improvements that could be made to this graph?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67356" y="2554834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Claus Wilke(2019), </a:t>
            </a:r>
            <a:r>
              <a:rPr lang="en-US" i="1" dirty="0"/>
              <a:t>Fundamentals of Data Visualization</a:t>
            </a:r>
          </a:p>
          <a:p>
            <a:r>
              <a:rPr lang="en-US" sz="1400" dirty="0"/>
              <a:t>A detailed, practically oriented book on data visualization methods</a:t>
            </a:r>
          </a:p>
          <a:p>
            <a:r>
              <a:rPr lang="en-US" sz="1400" dirty="0"/>
              <a:t>Online: </a:t>
            </a:r>
            <a:r>
              <a:rPr lang="en-US" sz="1400" dirty="0">
                <a:hlinkClick r:id="rId4"/>
              </a:rPr>
              <a:t>https://clauswilke.com/dataviz/</a:t>
            </a:r>
            <a:r>
              <a:rPr lang="en-US" sz="1400" dirty="0"/>
              <a:t> </a:t>
            </a:r>
          </a:p>
          <a:p>
            <a:r>
              <a:rPr lang="en-US" sz="1400" dirty="0"/>
              <a:t>Course notes: </a:t>
            </a:r>
            <a:r>
              <a:rPr lang="en-US" sz="1400" dirty="0">
                <a:hlinkClick r:id="rId5"/>
              </a:rPr>
              <a:t>https://wilkelab.org/SDS375/</a:t>
            </a:r>
            <a:r>
              <a:rPr lang="en-US" sz="1400" dirty="0"/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7201" y="3933825"/>
            <a:ext cx="8153273" cy="1097280"/>
            <a:chOff x="533527" y="4114800"/>
            <a:chExt cx="8153273" cy="1097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27" y="4114800"/>
              <a:ext cx="826187" cy="10972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1200" y="4114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7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1" y="5334000"/>
            <a:ext cx="8153273" cy="1097280"/>
            <a:chOff x="457201" y="5257800"/>
            <a:chExt cx="8153273" cy="1097280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5257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8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5257800"/>
              <a:ext cx="877824" cy="1097280"/>
            </a:xfrm>
            <a:prstGeom prst="rect">
              <a:avLst/>
            </a:prstGeom>
          </p:spPr>
        </p:pic>
      </p:grpSp>
      <p:pic>
        <p:nvPicPr>
          <p:cNvPr id="12" name="Picture 11" descr="A picture containing text, bird, parrot&#10;&#10;Description automatically generated">
            <a:extLst>
              <a:ext uri="{FF2B5EF4-FFF2-40B4-BE49-F238E27FC236}">
                <a16:creationId xmlns:a16="http://schemas.microsoft.com/office/drawing/2014/main" id="{99DB646D-C3F5-4F66-9CC1-4C8F29187D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2" y="2564130"/>
            <a:ext cx="83812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difference in heights or the ratio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71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last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19096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Solar irradiation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 rot="10800000">
            <a:off x="304800" y="4114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36" y="2362200"/>
            <a:ext cx="58388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266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animation shows a rotating globe indicating local effects of global warming (red is warmer)</a:t>
            </a:r>
          </a:p>
          <a:p>
            <a:endParaRPr lang="en-US" dirty="0"/>
          </a:p>
          <a:p>
            <a:r>
              <a:rPr lang="en-US" dirty="0"/>
              <a:t>The graph below shows the global average temperature changes from historical averages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7625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4114800"/>
            <a:ext cx="4762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https://youtu.be/xhqEkyJDBho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as a form of communication</a:t>
            </a:r>
          </a:p>
          <a:p>
            <a:pPr lvl="1"/>
            <a:r>
              <a:rPr lang="en-US" dirty="0"/>
              <a:t>Data (numbers), words, images </a:t>
            </a:r>
            <a:r>
              <a:rPr lang="en-US" dirty="0">
                <a:sym typeface="Symbol"/>
              </a:rPr>
              <a:t> Stories</a:t>
            </a:r>
          </a:p>
          <a:p>
            <a:pPr lvl="1"/>
            <a:r>
              <a:rPr lang="en-US" dirty="0">
                <a:sym typeface="Symbol"/>
              </a:rPr>
              <a:t>Goal: tell a story</a:t>
            </a:r>
          </a:p>
          <a:p>
            <a:r>
              <a:rPr lang="en-US" dirty="0">
                <a:sym typeface="Symbol"/>
              </a:rPr>
              <a:t>Analysis graphs vs. presentation graphs</a:t>
            </a:r>
          </a:p>
          <a:p>
            <a:pPr lvl="1"/>
            <a:r>
              <a:rPr lang="en-US" dirty="0">
                <a:sym typeface="Symbol"/>
              </a:rPr>
              <a:t>Know your audience</a:t>
            </a:r>
          </a:p>
          <a:p>
            <a:r>
              <a:rPr lang="en-US" dirty="0">
                <a:sym typeface="Symbol"/>
              </a:rPr>
              <a:t>Some principles of effective data display</a:t>
            </a:r>
          </a:p>
          <a:p>
            <a:pPr lvl="1"/>
            <a:r>
              <a:rPr lang="en-US" dirty="0"/>
              <a:t>Make the data stand out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Effect ordering</a:t>
            </a:r>
          </a:p>
          <a:p>
            <a:pPr lvl="1"/>
            <a:r>
              <a:rPr lang="en-US"/>
              <a:t>Direct labeling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46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13543</TotalTime>
  <Words>5970</Words>
  <Application>Microsoft Office PowerPoint</Application>
  <PresentationFormat>On-screen Show (4:3)</PresentationFormat>
  <Paragraphs>776</Paragraphs>
  <Slides>93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Courier New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Comparing groups: Analysis vs. Presentation graphs</vt:lpstr>
      <vt:lpstr>Presentation: Turning tables into graphs</vt:lpstr>
      <vt:lpstr>Graphs &amp; Information design</vt:lpstr>
      <vt:lpstr>Effective data display</vt:lpstr>
      <vt:lpstr>PowerPoint Presentation</vt:lpstr>
      <vt:lpstr>PowerPoint Presentation</vt:lpstr>
      <vt:lpstr>Direct labels vs. legends</vt:lpstr>
      <vt:lpstr>PowerPoint Presentation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Graphs: Good/Bad, Excellent/Evil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More evil: 3D bars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49</cp:revision>
  <dcterms:created xsi:type="dcterms:W3CDTF">2021-04-25T15:02:54Z</dcterms:created>
  <dcterms:modified xsi:type="dcterms:W3CDTF">2022-01-11T17:06:15Z</dcterms:modified>
</cp:coreProperties>
</file>